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66" r:id="rId4"/>
    <p:sldId id="277" r:id="rId5"/>
    <p:sldId id="268" r:id="rId6"/>
    <p:sldId id="258" r:id="rId7"/>
    <p:sldId id="259" r:id="rId8"/>
    <p:sldId id="280" r:id="rId9"/>
    <p:sldId id="271" r:id="rId10"/>
    <p:sldId id="281" r:id="rId11"/>
    <p:sldId id="278" r:id="rId12"/>
    <p:sldId id="279" r:id="rId13"/>
    <p:sldId id="269" r:id="rId14"/>
    <p:sldId id="263" r:id="rId15"/>
    <p:sldId id="282" r:id="rId16"/>
    <p:sldId id="264" r:id="rId17"/>
    <p:sldId id="274" r:id="rId18"/>
    <p:sldId id="275" r:id="rId19"/>
    <p:sldId id="26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5" d="100"/>
          <a:sy n="135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2230-3D8A-A04E-B4A9-2C9C51D263D5}" type="datetimeFigureOut">
              <a:rPr lang="en-US" smtClean="0"/>
              <a:pPr/>
              <a:t>3/13/12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395B-CC95-2145-9A3C-5231AEB6E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2230-3D8A-A04E-B4A9-2C9C51D263D5}" type="datetimeFigureOut">
              <a:rPr lang="en-US" smtClean="0"/>
              <a:pPr/>
              <a:t>3/13/12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395B-CC95-2145-9A3C-5231AEB6E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2230-3D8A-A04E-B4A9-2C9C51D263D5}" type="datetimeFigureOut">
              <a:rPr lang="en-US" smtClean="0"/>
              <a:pPr/>
              <a:t>3/13/12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395B-CC95-2145-9A3C-5231AEB6E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2230-3D8A-A04E-B4A9-2C9C51D263D5}" type="datetimeFigureOut">
              <a:rPr lang="en-US" smtClean="0"/>
              <a:pPr/>
              <a:t>3/13/12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395B-CC95-2145-9A3C-5231AEB6E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2230-3D8A-A04E-B4A9-2C9C51D263D5}" type="datetimeFigureOut">
              <a:rPr lang="en-US" smtClean="0"/>
              <a:pPr/>
              <a:t>3/13/12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395B-CC95-2145-9A3C-5231AEB6E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2230-3D8A-A04E-B4A9-2C9C51D263D5}" type="datetimeFigureOut">
              <a:rPr lang="en-US" smtClean="0"/>
              <a:pPr/>
              <a:t>3/13/12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395B-CC95-2145-9A3C-5231AEB6E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2230-3D8A-A04E-B4A9-2C9C51D263D5}" type="datetimeFigureOut">
              <a:rPr lang="en-US" smtClean="0"/>
              <a:pPr/>
              <a:t>3/13/12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395B-CC95-2145-9A3C-5231AEB6E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2230-3D8A-A04E-B4A9-2C9C51D263D5}" type="datetimeFigureOut">
              <a:rPr lang="en-US" smtClean="0"/>
              <a:pPr/>
              <a:t>3/13/12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395B-CC95-2145-9A3C-5231AEB6E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2230-3D8A-A04E-B4A9-2C9C51D263D5}" type="datetimeFigureOut">
              <a:rPr lang="en-US" smtClean="0"/>
              <a:pPr/>
              <a:t>3/13/12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395B-CC95-2145-9A3C-5231AEB6E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2230-3D8A-A04E-B4A9-2C9C51D263D5}" type="datetimeFigureOut">
              <a:rPr lang="en-US" smtClean="0"/>
              <a:pPr/>
              <a:t>3/13/12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395B-CC95-2145-9A3C-5231AEB6E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42230-3D8A-A04E-B4A9-2C9C51D263D5}" type="datetimeFigureOut">
              <a:rPr lang="en-US" smtClean="0"/>
              <a:pPr/>
              <a:t>3/13/12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395B-CC95-2145-9A3C-5231AEB6E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42230-3D8A-A04E-B4A9-2C9C51D263D5}" type="datetimeFigureOut">
              <a:rPr lang="en-US" smtClean="0"/>
              <a:pPr/>
              <a:t>3/13/12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A395B-CC95-2145-9A3C-5231AEB6E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>
              <a:lumMod val="65000"/>
              <a:lumOff val="35000"/>
            </a:schemeClr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hyperlink" Target="http://www.funderscommittee.org/in_the_news/announcements)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hyperlink" Target="http://www.funderscommittee.org/announcements)" TargetMode="External"/><Relationship Id="rId5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5150" y="2130425"/>
            <a:ext cx="8121650" cy="1470025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FUNDERS COMMITTEE FOR CIVIC PARTICIPATION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64008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Website Analysis and Recommendations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" y="381000"/>
            <a:ext cx="1612900" cy="774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5486400"/>
            <a:ext cx="739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March 14, 2012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Team Members: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Shweta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Aora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Kira Bacon, Aisha Bowers,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Stacia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Kirby, Diana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McSweeney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Jon Palmer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Arial"/>
              </a:rPr>
              <a:t>                     Google Analytics</a:t>
            </a:r>
            <a:br>
              <a:rPr lang="en-US" sz="3600" dirty="0" smtClean="0">
                <a:latin typeface="Arial"/>
              </a:rPr>
            </a:br>
            <a:r>
              <a:rPr lang="en-US" sz="3600" dirty="0" smtClean="0">
                <a:latin typeface="Arial"/>
              </a:rPr>
              <a:t>                     </a:t>
            </a:r>
            <a:r>
              <a:rPr lang="en-US" sz="3556" dirty="0" smtClean="0">
                <a:latin typeface="Arial"/>
              </a:rPr>
              <a:t>Findings</a:t>
            </a:r>
            <a:endParaRPr lang="en-US" sz="3556" dirty="0"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Low total traffic and low repeat visits</a:t>
            </a:r>
          </a:p>
          <a:p>
            <a:r>
              <a:rPr lang="en-US" dirty="0" smtClean="0"/>
              <a:t>Short time on site – less than two minutes</a:t>
            </a:r>
          </a:p>
          <a:p>
            <a:r>
              <a:rPr lang="en-US" dirty="0" smtClean="0"/>
              <a:t>Very low referral traffic</a:t>
            </a:r>
          </a:p>
          <a:p>
            <a:r>
              <a:rPr lang="en-US" dirty="0" smtClean="0"/>
              <a:t>High percentage (28%) of new visitors </a:t>
            </a:r>
            <a:r>
              <a:rPr lang="en-US" smtClean="0"/>
              <a:t>landing on broken links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44500"/>
            <a:ext cx="1612900" cy="7747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Arial"/>
              </a:rPr>
              <a:t>                     Google Analytics</a:t>
            </a:r>
            <a:br>
              <a:rPr lang="en-US" sz="3600" dirty="0" smtClean="0">
                <a:latin typeface="Arial"/>
              </a:rPr>
            </a:br>
            <a:r>
              <a:rPr lang="en-US" sz="3600" dirty="0" smtClean="0">
                <a:latin typeface="Arial"/>
              </a:rPr>
              <a:t>                     </a:t>
            </a:r>
            <a:r>
              <a:rPr lang="en-US" sz="3556" dirty="0" smtClean="0">
                <a:latin typeface="Arial"/>
              </a:rPr>
              <a:t>Findings</a:t>
            </a:r>
            <a:endParaRPr lang="en-US" sz="3556" dirty="0"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44500"/>
            <a:ext cx="1612900" cy="7747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700" smtClean="0"/>
              <a:t>Flowchart w/ Announcements &amp; 403.html error pages</a:t>
            </a:r>
            <a:r>
              <a:rPr lang="en-US" sz="1400" smtClean="0"/>
              <a:t/>
            </a:r>
            <a:br>
              <a:rPr lang="en-US" sz="1400" smtClean="0"/>
            </a:br>
            <a:r>
              <a:rPr lang="en-US" sz="1400" smtClean="0"/>
              <a:t/>
            </a:r>
            <a:br>
              <a:rPr lang="en-US" sz="1400" smtClean="0"/>
            </a:b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endParaRPr lang="en-US" sz="1400" smtClean="0"/>
          </a:p>
          <a:p>
            <a:pPr marL="0" indent="0">
              <a:buFont typeface="Arial"/>
              <a:buNone/>
            </a:pPr>
            <a:r>
              <a:rPr lang="en-US" sz="1400" smtClean="0"/>
              <a:t/>
            </a:r>
            <a:br>
              <a:rPr lang="en-US" sz="1400" smtClean="0"/>
            </a:br>
            <a:r>
              <a:rPr lang="en-US" sz="1400" smtClean="0"/>
              <a:t>Broken Announcements page (http://www.funderscommittee.org/announcements)</a:t>
            </a:r>
          </a:p>
          <a:p>
            <a:pPr marL="0" indent="0">
              <a:buFont typeface="Arial"/>
              <a:buNone/>
            </a:pPr>
            <a:r>
              <a:rPr lang="en-US" sz="1400" smtClean="0"/>
              <a:t/>
            </a:r>
            <a:br>
              <a:rPr lang="en-US" sz="1400" smtClean="0"/>
            </a:br>
            <a:r>
              <a:rPr lang="en-US" sz="1400" smtClean="0"/>
              <a:t/>
            </a:r>
            <a:br>
              <a:rPr lang="en-US" sz="1400" smtClean="0"/>
            </a:br>
            <a:endParaRPr lang="en-US" sz="14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09800"/>
            <a:ext cx="7848600" cy="423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94233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Arial"/>
              </a:rPr>
              <a:t>                     Google Analytics</a:t>
            </a:r>
            <a:br>
              <a:rPr lang="en-US" sz="3600" dirty="0" smtClean="0">
                <a:latin typeface="Arial"/>
              </a:rPr>
            </a:br>
            <a:r>
              <a:rPr lang="en-US" sz="3600" dirty="0" smtClean="0">
                <a:latin typeface="Arial"/>
              </a:rPr>
              <a:t>                     </a:t>
            </a:r>
            <a:r>
              <a:rPr lang="en-US" sz="3556" dirty="0" smtClean="0">
                <a:latin typeface="Arial"/>
              </a:rPr>
              <a:t>Findings</a:t>
            </a:r>
            <a:endParaRPr lang="en-US" sz="3556" dirty="0"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44500"/>
            <a:ext cx="1612900" cy="7747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300" dirty="0"/>
              <a:t>Broken Announcements page </a:t>
            </a:r>
            <a:endParaRPr lang="en-US" sz="1300" dirty="0" smtClean="0"/>
          </a:p>
          <a:p>
            <a:pPr marL="0" indent="0">
              <a:buNone/>
            </a:pPr>
            <a:r>
              <a:rPr lang="en-US" sz="1300" dirty="0" smtClean="0"/>
              <a:t>(</a:t>
            </a:r>
            <a:r>
              <a:rPr lang="en-US" sz="1300" u="sng" dirty="0">
                <a:hlinkClick r:id="rId3"/>
              </a:rPr>
              <a:t>http://www.funderscommittee.org/announcements)</a:t>
            </a: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 smtClean="0"/>
              <a:t/>
            </a:r>
            <a:br>
              <a:rPr lang="en-US" sz="1300" dirty="0" smtClean="0"/>
            </a:br>
            <a:endParaRPr lang="en-US" sz="13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endParaRPr lang="en-US" sz="1400" dirty="0" smtClean="0"/>
          </a:p>
          <a:p>
            <a:pPr marL="0" indent="0">
              <a:buFont typeface="Arial"/>
              <a:buNone/>
            </a:pP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Broken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3886200" cy="3374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s://lh3.googleusercontent.com/S6A1J6J2dxLmd2oEk9iyRaZn9CrdB7UtT1GeI5_2W5haRCa7rYjopVU19U4ONB0kc3a4Ops8t9XSJeDAyWzoOw_XFdU04sxuU0Nd0GcjN37KZTCIeT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817533" y="2279914"/>
            <a:ext cx="3886200" cy="3374657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474633" y="1392238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 smtClean="0"/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Good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Announcements page (</a:t>
            </a:r>
            <a:r>
              <a:rPr lang="en-US" sz="1200" u="sng" dirty="0">
                <a:latin typeface="Arial" pitchFamily="34" charset="0"/>
                <a:cs typeface="Arial" pitchFamily="34" charset="0"/>
                <a:hlinkClick r:id="rId6"/>
              </a:rPr>
              <a:t>http://www.funderscommittee.org/in_the_news/announcements)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72144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sz="3600" dirty="0" smtClean="0">
                <a:latin typeface="Arial"/>
              </a:rPr>
              <a:t>         Google Analytics Recommendations</a:t>
            </a:r>
            <a:endParaRPr lang="en-US" sz="3600" dirty="0"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Fix broken links to reduce early exit from site</a:t>
            </a:r>
          </a:p>
          <a:p>
            <a:r>
              <a:rPr lang="en-US" dirty="0" smtClean="0"/>
              <a:t>Provide a direct</a:t>
            </a:r>
            <a:r>
              <a:rPr dirty="0" smtClean="0"/>
              <a:t> link to the Announcements page from the home page and possibly other pages on the </a:t>
            </a:r>
            <a:r>
              <a:rPr dirty="0" smtClean="0"/>
              <a:t>site</a:t>
            </a:r>
            <a:endParaRPr lang="en-US" dirty="0" smtClean="0"/>
          </a:p>
          <a:p>
            <a:r>
              <a:rPr lang="en-US" dirty="0" smtClean="0"/>
              <a:t>Create "goals" in </a:t>
            </a:r>
            <a:r>
              <a:rPr lang="en-US" dirty="0" err="1" smtClean="0"/>
              <a:t>google</a:t>
            </a:r>
            <a:r>
              <a:rPr lang="en-US" dirty="0" smtClean="0"/>
              <a:t> analytics to track </a:t>
            </a:r>
            <a:r>
              <a:rPr lang="en-US" dirty="0" smtClean="0"/>
              <a:t>conversions (" </a:t>
            </a:r>
            <a:r>
              <a:rPr lang="en-US" dirty="0" smtClean="0"/>
              <a:t>thank you for </a:t>
            </a:r>
            <a:r>
              <a:rPr lang="en-US" dirty="0" smtClean="0"/>
              <a:t>registering”)</a:t>
            </a:r>
          </a:p>
          <a:p>
            <a:r>
              <a:rPr lang="en-US" smtClean="0"/>
              <a:t>Increase </a:t>
            </a:r>
            <a:r>
              <a:rPr lang="en-US" dirty="0" smtClean="0"/>
              <a:t>variety and breadth of keywords</a:t>
            </a:r>
            <a:r>
              <a:rPr dirty="0" smtClean="0"/>
              <a:t> </a:t>
            </a:r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1612900" cy="7747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dirty="0" smtClean="0"/>
              <a:t>Website Recommendations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Expand information on homepage to engage new visitors and encourage increased interaction with site</a:t>
            </a:r>
          </a:p>
          <a:p>
            <a:r>
              <a:rPr lang="en-US" dirty="0" smtClean="0"/>
              <a:t>Provide a forum on the site to enable and encourage member engagement and collaboration</a:t>
            </a:r>
          </a:p>
          <a:p>
            <a:r>
              <a:rPr lang="en-US" dirty="0" smtClean="0"/>
              <a:t>Implement a social media strategy to increase word of mouth</a:t>
            </a:r>
          </a:p>
          <a:p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1612900" cy="7747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dirty="0" smtClean="0"/>
              <a:t>Website Recommendations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Homepage search function is not being used: consider eliminating or redesigning</a:t>
            </a:r>
          </a:p>
          <a:p>
            <a:r>
              <a:rPr lang="en-US" dirty="0" smtClean="0"/>
              <a:t>Reduce the size of rotating images on homepage to increase available real estate for other information</a:t>
            </a:r>
          </a:p>
          <a:p>
            <a:r>
              <a:rPr lang="en-US" dirty="0" smtClean="0"/>
              <a:t>Leverage available platforms (FB, Twitter, </a:t>
            </a:r>
            <a:r>
              <a:rPr lang="en-US" dirty="0" err="1" smtClean="0"/>
              <a:t>LinkedIn</a:t>
            </a:r>
            <a:r>
              <a:rPr lang="en-US" dirty="0" smtClean="0"/>
              <a:t>) to foster increased participation, connections and communication among members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1612900" cy="7747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Media Strategy</a:t>
            </a:r>
            <a:br>
              <a:rPr lang="en-US" dirty="0" smtClean="0"/>
            </a:br>
            <a:r>
              <a:rPr lang="en-US" dirty="0" smtClean="0"/>
              <a:t>Recommendations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strong social media program is critical to meeting the organization’s stated goal</a:t>
            </a:r>
          </a:p>
          <a:p>
            <a:r>
              <a:rPr lang="en-US" dirty="0" smtClean="0"/>
              <a:t>Key objectives</a:t>
            </a:r>
          </a:p>
          <a:p>
            <a:pPr lvl="1"/>
            <a:r>
              <a:rPr lang="en-US" dirty="0" smtClean="0"/>
              <a:t>Expand membership</a:t>
            </a:r>
          </a:p>
          <a:p>
            <a:pPr lvl="1"/>
            <a:r>
              <a:rPr lang="en-US" dirty="0" smtClean="0"/>
              <a:t>Increase membership participation and engagement</a:t>
            </a:r>
          </a:p>
          <a:p>
            <a:pPr lvl="1"/>
            <a:r>
              <a:rPr lang="en-US" dirty="0" smtClean="0"/>
              <a:t>Heighten awareness of FCCP</a:t>
            </a:r>
          </a:p>
          <a:p>
            <a:pPr lvl="1"/>
            <a:r>
              <a:rPr lang="en-US" dirty="0" smtClean="0"/>
              <a:t>Augment website visitors</a:t>
            </a:r>
          </a:p>
          <a:p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" y="381000"/>
            <a:ext cx="1612900" cy="7747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Media Strategy</a:t>
            </a:r>
            <a:br>
              <a:rPr lang="en-US" dirty="0" smtClean="0"/>
            </a:br>
            <a:r>
              <a:rPr lang="en-US" dirty="0" smtClean="0"/>
              <a:t>Recommendations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Listen</a:t>
            </a:r>
            <a:r>
              <a:rPr lang="en-US" dirty="0" smtClean="0"/>
              <a:t>: discover and understand what people are saying about FCCP on the Web</a:t>
            </a:r>
          </a:p>
          <a:p>
            <a:r>
              <a:rPr lang="en-US" b="1" dirty="0" smtClean="0"/>
              <a:t>Talk</a:t>
            </a:r>
            <a:r>
              <a:rPr lang="en-US" dirty="0" smtClean="0"/>
              <a:t>: Spread message about FCCP’s passion to promote civic participation</a:t>
            </a:r>
          </a:p>
          <a:p>
            <a:r>
              <a:rPr lang="en-US" b="1" dirty="0" smtClean="0"/>
              <a:t>Amplify</a:t>
            </a:r>
            <a:r>
              <a:rPr lang="en-US" dirty="0" smtClean="0"/>
              <a:t>: Find key influencers within membership to spread FCCP’s message</a:t>
            </a:r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" y="381000"/>
            <a:ext cx="1612900" cy="7747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Media Tools</a:t>
            </a:r>
            <a:br>
              <a:rPr lang="en-US" dirty="0" smtClean="0"/>
            </a:br>
            <a:r>
              <a:rPr lang="en-US" dirty="0" smtClean="0"/>
              <a:t>Recommendations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LinkedIn</a:t>
            </a:r>
            <a:r>
              <a:rPr lang="en-US" dirty="0" smtClean="0"/>
              <a:t> – set up as a professional group to include members, key organizations and media outlets</a:t>
            </a:r>
          </a:p>
          <a:p>
            <a:r>
              <a:rPr lang="en-US" dirty="0" err="1" smtClean="0"/>
              <a:t>Facebook</a:t>
            </a:r>
            <a:r>
              <a:rPr lang="en-US" dirty="0" smtClean="0"/>
              <a:t> – FCCP must come up with an alternative acronym</a:t>
            </a:r>
          </a:p>
          <a:p>
            <a:r>
              <a:rPr lang="en-US" dirty="0" smtClean="0"/>
              <a:t>Twitter – Much of the current content on the FCCP site could be easily Tweeted to raise awareness of causes FCCP supports</a:t>
            </a:r>
          </a:p>
          <a:p>
            <a:r>
              <a:rPr lang="en-US" dirty="0" smtClean="0"/>
              <a:t>All social media platforms should be easily accessed via website and members should be encouraged to subscribe</a:t>
            </a:r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" y="381000"/>
            <a:ext cx="1612900" cy="7747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Implement website strategies and tools to increase member engagement and collaboration</a:t>
            </a:r>
          </a:p>
          <a:p>
            <a:r>
              <a:rPr lang="en-US" dirty="0" smtClean="0"/>
              <a:t>Use social media to expand membership, increase membership participation and engagement, heighten awareness of FCCP and augment website visitors</a:t>
            </a:r>
          </a:p>
          <a:p>
            <a:r>
              <a:rPr lang="en-US" dirty="0" smtClean="0"/>
              <a:t>Ensure that website content is current and relevant </a:t>
            </a:r>
          </a:p>
          <a:p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" y="381000"/>
            <a:ext cx="1612900" cy="7747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FCCP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i="1" dirty="0" smtClean="0">
                <a:latin typeface="Arial"/>
              </a:rPr>
              <a:t>“</a:t>
            </a:r>
            <a:r>
              <a:rPr lang="en-US" sz="3600" i="1" dirty="0">
                <a:latin typeface="Arial"/>
              </a:rPr>
              <a:t>Bringing together grant-makers committed to enhancing</a:t>
            </a:r>
            <a:r>
              <a:rPr lang="en-US" sz="3600" i="1" dirty="0" smtClean="0">
                <a:latin typeface="Arial"/>
              </a:rPr>
              <a:t> </a:t>
            </a:r>
          </a:p>
          <a:p>
            <a:pPr algn="ctr">
              <a:buNone/>
            </a:pPr>
            <a:r>
              <a:rPr lang="en-US" sz="3600" i="1" dirty="0" smtClean="0">
                <a:latin typeface="Arial"/>
              </a:rPr>
              <a:t>democratic </a:t>
            </a:r>
            <a:r>
              <a:rPr lang="en-US" sz="3600" i="1" dirty="0">
                <a:latin typeface="Arial"/>
              </a:rPr>
              <a:t>participation in all aspects of civic life.”</a:t>
            </a:r>
            <a:endParaRPr lang="en-US" sz="3600" dirty="0" smtClean="0">
              <a:latin typeface="Arial"/>
            </a:endParaRPr>
          </a:p>
          <a:p>
            <a:pPr>
              <a:buNone/>
            </a:pPr>
            <a:r>
              <a:rPr lang="en-US" dirty="0" smtClean="0"/>
              <a:t> 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" y="381000"/>
            <a:ext cx="1612900" cy="77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Promote civic participation as a key to making democracy work</a:t>
            </a:r>
          </a:p>
          <a:p>
            <a:pPr lvl="0"/>
            <a:r>
              <a:rPr lang="en-US" dirty="0" smtClean="0"/>
              <a:t>Priority issues: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oter engagement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lection administration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allot initiatives</a:t>
            </a:r>
          </a:p>
          <a:p>
            <a:pPr lvl="1"/>
            <a:r>
              <a:rPr lang="en-US" dirty="0" smtClean="0"/>
              <a:t>Census</a:t>
            </a:r>
          </a:p>
          <a:p>
            <a:pPr lvl="1"/>
            <a:r>
              <a:rPr lang="en-US" dirty="0" smtClean="0"/>
              <a:t>Election reform and redistricting</a:t>
            </a:r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" y="381000"/>
            <a:ext cx="1612900" cy="77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Build a vibrant, effective national network of funders/grant-makers committed to ensuring that democracy works by providing them with a:</a:t>
            </a:r>
          </a:p>
          <a:p>
            <a:pPr lvl="1"/>
            <a:r>
              <a:rPr lang="en-US" i="1" dirty="0" smtClean="0"/>
              <a:t>community</a:t>
            </a:r>
            <a:r>
              <a:rPr lang="en-US" dirty="0" smtClean="0"/>
              <a:t> in which to build connections</a:t>
            </a:r>
          </a:p>
          <a:p>
            <a:pPr lvl="1"/>
            <a:r>
              <a:rPr lang="en-US" dirty="0" smtClean="0"/>
              <a:t>stage for showing innovations</a:t>
            </a:r>
          </a:p>
          <a:p>
            <a:pPr lvl="1"/>
            <a:r>
              <a:rPr lang="en-US" i="1" dirty="0" smtClean="0"/>
              <a:t>forum</a:t>
            </a:r>
            <a:r>
              <a:rPr lang="en-US" dirty="0" smtClean="0"/>
              <a:t> for strategic dialogue and collaboration</a:t>
            </a:r>
          </a:p>
          <a:p>
            <a:pPr lvl="1"/>
            <a:r>
              <a:rPr lang="en-US" i="1" dirty="0" smtClean="0"/>
              <a:t>resource</a:t>
            </a:r>
            <a:r>
              <a:rPr lang="en-US" dirty="0" smtClean="0"/>
              <a:t> for civic participation research, tools and news</a:t>
            </a:r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" y="381000"/>
            <a:ext cx="1612900" cy="77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765" dirty="0"/>
              <a:t>L</a:t>
            </a:r>
            <a:r>
              <a:rPr lang="en-US" sz="3765" dirty="0" smtClean="0"/>
              <a:t>eaders in the philanthropic community working to further FCCP’s vision</a:t>
            </a:r>
          </a:p>
          <a:p>
            <a:r>
              <a:rPr lang="en-US" sz="3765" dirty="0" smtClean="0"/>
              <a:t>Member Profile</a:t>
            </a:r>
            <a:r>
              <a:rPr lang="en-US" dirty="0" smtClean="0"/>
              <a:t> </a:t>
            </a:r>
          </a:p>
          <a:p>
            <a:pPr lvl="1"/>
            <a:r>
              <a:rPr lang="en-US" sz="3294" dirty="0" smtClean="0"/>
              <a:t>66 philanthropic organizations/foundations with missions that are local, national or global in scale</a:t>
            </a:r>
          </a:p>
          <a:p>
            <a:pPr lvl="1"/>
            <a:r>
              <a:rPr lang="en-US" sz="3294" dirty="0" smtClean="0"/>
              <a:t>Majority of members are small- to mid-sized, but include heavy-hitters like the Ford Foundation, Pew Charitable Trusts, Rockefeller Family Fund and W.K. Kellogg Foundation</a:t>
            </a:r>
          </a:p>
          <a:p>
            <a:pPr lvl="1"/>
            <a:r>
              <a:rPr lang="en-US" sz="3294" dirty="0" smtClean="0"/>
              <a:t>Annual grant-making budgets run from $200K-$20MM</a:t>
            </a:r>
          </a:p>
          <a:p>
            <a:pPr>
              <a:buNone/>
            </a:pPr>
            <a:r>
              <a:rPr lang="en-US" sz="3294" dirty="0" smtClean="0"/>
              <a:t> </a:t>
            </a:r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" y="381000"/>
            <a:ext cx="1612900" cy="77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Strengths</a:t>
            </a:r>
          </a:p>
          <a:p>
            <a:pPr lvl="1"/>
            <a:r>
              <a:rPr lang="en-US" dirty="0" smtClean="0"/>
              <a:t>Clean, uncluttered visuals and graphics</a:t>
            </a:r>
          </a:p>
          <a:p>
            <a:pPr lvl="1"/>
            <a:r>
              <a:rPr lang="en-US" dirty="0" smtClean="0"/>
              <a:t>Prominent display of mission statement</a:t>
            </a:r>
          </a:p>
          <a:p>
            <a:r>
              <a:rPr lang="en-US" dirty="0" smtClean="0"/>
              <a:t>Weaknesses</a:t>
            </a:r>
          </a:p>
          <a:p>
            <a:pPr lvl="1"/>
            <a:r>
              <a:rPr lang="en-US" dirty="0" smtClean="0"/>
              <a:t>Disconnect between FCCP’s goal of engagement and collaboration and lack of opportunities for members to connect through the website</a:t>
            </a:r>
          </a:p>
          <a:p>
            <a:pPr lvl="1"/>
            <a:r>
              <a:rPr lang="en-US" dirty="0" smtClean="0"/>
              <a:t>Content is dated and stale</a:t>
            </a:r>
          </a:p>
          <a:p>
            <a:pPr lvl="1"/>
            <a:r>
              <a:rPr lang="en-US" dirty="0" smtClean="0"/>
              <a:t>Site does not enable member collaboration</a:t>
            </a:r>
          </a:p>
          <a:p>
            <a:pPr lvl="1"/>
            <a:r>
              <a:rPr lang="en-US" dirty="0" smtClean="0"/>
              <a:t>Several key entry points have broken links</a:t>
            </a:r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" y="381000"/>
            <a:ext cx="1612900" cy="77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Arial"/>
              </a:rPr>
              <a:t>                     Google Analytics</a:t>
            </a:r>
            <a:br>
              <a:rPr lang="en-US" sz="3600" dirty="0" smtClean="0">
                <a:latin typeface="Arial"/>
              </a:rPr>
            </a:br>
            <a:r>
              <a:rPr lang="en-US" sz="3600" dirty="0" smtClean="0">
                <a:latin typeface="Arial"/>
              </a:rPr>
              <a:t>                      Basic Traffic Overview</a:t>
            </a:r>
            <a:endParaRPr lang="en-US" sz="3600" dirty="0"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Site live to public in August 2011</a:t>
            </a:r>
          </a:p>
          <a:p>
            <a:r>
              <a:rPr lang="en-US" dirty="0" smtClean="0"/>
              <a:t>Unique visitors to date: 5,014 </a:t>
            </a:r>
          </a:p>
          <a:p>
            <a:r>
              <a:rPr lang="en-US" dirty="0" smtClean="0"/>
              <a:t>Total visits: 7,266 with 21,447 page views</a:t>
            </a:r>
          </a:p>
          <a:p>
            <a:r>
              <a:rPr lang="en-US" dirty="0" smtClean="0"/>
              <a:t>Average time on site: 02:50</a:t>
            </a:r>
          </a:p>
          <a:p>
            <a:r>
              <a:rPr lang="en-US" dirty="0" smtClean="0"/>
              <a:t>Average pages per visit: 4.3</a:t>
            </a:r>
          </a:p>
          <a:p>
            <a:r>
              <a:rPr lang="en-US" dirty="0" smtClean="0"/>
              <a:t>Bounce rate: 54.4%</a:t>
            </a:r>
          </a:p>
          <a:p>
            <a:r>
              <a:rPr lang="en-US" dirty="0" smtClean="0"/>
              <a:t>New visits: 67.6%</a:t>
            </a:r>
          </a:p>
          <a:p>
            <a:r>
              <a:rPr lang="en-US" dirty="0" smtClean="0"/>
              <a:t>Visits from U.S.: 94.3%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44500"/>
            <a:ext cx="1612900" cy="77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Arial"/>
              </a:rPr>
              <a:t>                     Google Analytics</a:t>
            </a:r>
            <a:br>
              <a:rPr lang="en-US" sz="3600" dirty="0" smtClean="0">
                <a:latin typeface="Arial"/>
              </a:rPr>
            </a:br>
            <a:r>
              <a:rPr lang="en-US" sz="3600" dirty="0" smtClean="0">
                <a:latin typeface="Arial"/>
              </a:rPr>
              <a:t>                     Traffic Sources Overview</a:t>
            </a:r>
            <a:endParaRPr lang="en-US" sz="3600" dirty="0"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Search traffic: 66.7%</a:t>
            </a:r>
          </a:p>
          <a:p>
            <a:r>
              <a:rPr lang="en-US" dirty="0" smtClean="0"/>
              <a:t>Referral traffic: 10.9%</a:t>
            </a:r>
          </a:p>
          <a:p>
            <a:r>
              <a:rPr lang="en-US" dirty="0" smtClean="0"/>
              <a:t>Direct traffic: 22.6%</a:t>
            </a:r>
          </a:p>
          <a:p>
            <a:r>
              <a:rPr lang="en-US" dirty="0" smtClean="0"/>
              <a:t>Search engine: 90.9% Google</a:t>
            </a:r>
          </a:p>
          <a:p>
            <a:r>
              <a:rPr lang="en-US" dirty="0" smtClean="0"/>
              <a:t>Primary referral: </a:t>
            </a:r>
            <a:r>
              <a:rPr lang="en-US" dirty="0" err="1" smtClean="0"/>
              <a:t>funders.digitalaid.net</a:t>
            </a:r>
            <a:r>
              <a:rPr lang="en-US" dirty="0" smtClean="0"/>
              <a:t> (17.4%)</a:t>
            </a:r>
          </a:p>
          <a:p>
            <a:r>
              <a:rPr lang="en-US" dirty="0" smtClean="0"/>
              <a:t>#1 landing page is a broken link! (403.html error page)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44500"/>
            <a:ext cx="1612900" cy="7747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Arial"/>
              </a:rPr>
              <a:t>                     Google Analytics</a:t>
            </a:r>
            <a:br>
              <a:rPr lang="en-US" sz="3600" dirty="0" smtClean="0">
                <a:latin typeface="Arial"/>
              </a:rPr>
            </a:br>
            <a:r>
              <a:rPr lang="en-US" sz="3600" dirty="0" smtClean="0">
                <a:latin typeface="Arial"/>
              </a:rPr>
              <a:t>                </a:t>
            </a:r>
            <a:r>
              <a:rPr lang="en-US" sz="3556" dirty="0" smtClean="0">
                <a:latin typeface="Arial"/>
              </a:rPr>
              <a:t>New vs. Returning Visitor Analysis</a:t>
            </a:r>
            <a:endParaRPr lang="en-US" sz="3556" dirty="0"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New visitor</a:t>
            </a:r>
          </a:p>
          <a:p>
            <a:pPr lvl="1"/>
            <a:r>
              <a:rPr lang="en-US" dirty="0" smtClean="0"/>
              <a:t>Visits: 67.6%</a:t>
            </a:r>
          </a:p>
          <a:p>
            <a:pPr lvl="1"/>
            <a:r>
              <a:rPr lang="en-US" dirty="0" smtClean="0"/>
              <a:t>Pages/visit: 2.4</a:t>
            </a:r>
          </a:p>
          <a:p>
            <a:pPr lvl="1"/>
            <a:r>
              <a:rPr lang="en-US" dirty="0" smtClean="0"/>
              <a:t>Average time on site: 01.43</a:t>
            </a:r>
          </a:p>
          <a:p>
            <a:pPr lvl="1"/>
            <a:r>
              <a:rPr lang="en-US" dirty="0" smtClean="0"/>
              <a:t>Bounce rate: 59.1%</a:t>
            </a:r>
          </a:p>
          <a:p>
            <a:r>
              <a:rPr lang="en-US" dirty="0" smtClean="0"/>
              <a:t>Returning visitor</a:t>
            </a:r>
          </a:p>
          <a:p>
            <a:pPr lvl="1"/>
            <a:r>
              <a:rPr lang="en-US" dirty="0" smtClean="0"/>
              <a:t>Visits: 32.4%</a:t>
            </a:r>
          </a:p>
          <a:p>
            <a:pPr lvl="1"/>
            <a:r>
              <a:rPr lang="en-US" dirty="0" smtClean="0"/>
              <a:t>Pages/visit: 4.1</a:t>
            </a:r>
          </a:p>
          <a:p>
            <a:pPr lvl="1"/>
            <a:r>
              <a:rPr lang="en-US" dirty="0" smtClean="0"/>
              <a:t>Average time on site: 05.08</a:t>
            </a:r>
          </a:p>
          <a:p>
            <a:pPr lvl="1"/>
            <a:r>
              <a:rPr lang="en-US" dirty="0" smtClean="0"/>
              <a:t>Bounce rate: 44.5%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ccp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44500"/>
            <a:ext cx="1612900" cy="7747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Aspect.thmx</Template>
  <TotalTime>823</TotalTime>
  <Words>898</Words>
  <Application>Microsoft Macintosh PowerPoint</Application>
  <PresentationFormat>On-screen Show (4:3)</PresentationFormat>
  <Paragraphs>142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FUNDERS COMMITTEE FOR CIVIC PARTICIPATION</vt:lpstr>
      <vt:lpstr>FCCP Overview</vt:lpstr>
      <vt:lpstr>Mission</vt:lpstr>
      <vt:lpstr>Primary Goal</vt:lpstr>
      <vt:lpstr>Member Profile</vt:lpstr>
      <vt:lpstr>Website Overview</vt:lpstr>
      <vt:lpstr>                     Google Analytics                       Basic Traffic Overview</vt:lpstr>
      <vt:lpstr>                     Google Analytics                      Traffic Sources Overview</vt:lpstr>
      <vt:lpstr>                     Google Analytics                 New vs. Returning Visitor Analysis</vt:lpstr>
      <vt:lpstr>                     Google Analytics                      Findings</vt:lpstr>
      <vt:lpstr>                     Google Analytics                      Findings</vt:lpstr>
      <vt:lpstr>                     Google Analytics                      Findings</vt:lpstr>
      <vt:lpstr>         Google Analytics Recommendations</vt:lpstr>
      <vt:lpstr>Website Recommendations </vt:lpstr>
      <vt:lpstr>Website Recommendations </vt:lpstr>
      <vt:lpstr>Social Media Strategy Recommendations </vt:lpstr>
      <vt:lpstr>Social Media Strategy Recommendations </vt:lpstr>
      <vt:lpstr>Social Media Tools Recommendations 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FUNDERS COMMITTEE FOR CIVIC PARTICIPATION</dc:title>
  <dc:creator>Kira Bacon</dc:creator>
  <cp:lastModifiedBy>Kira Bacon</cp:lastModifiedBy>
  <cp:revision>51</cp:revision>
  <dcterms:created xsi:type="dcterms:W3CDTF">2012-03-14T04:12:52Z</dcterms:created>
  <dcterms:modified xsi:type="dcterms:W3CDTF">2012-03-14T04:14:40Z</dcterms:modified>
</cp:coreProperties>
</file>